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" roundtripDataSignature="AMtx7mhYZDUN06VXni9CXghKqUkGUr56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4e4656134_1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344e4656134_1_3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g344e4656134_1_3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4e4656134_1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344e4656134_1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g344e4656134_1_3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" name="Google Shape;2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 mit Bild">
  <p:cSld name="Titelfolie mit Bil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8" descr="Kinderklinik und Kinderpoliklinik im Dr. von Haunerschen Kinderspital |  Geschich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120555"/>
            <a:ext cx="12192000" cy="47374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8"/>
          <p:cNvSpPr txBox="1">
            <a:spLocks noGrp="1"/>
          </p:cNvSpPr>
          <p:nvPr>
            <p:ph type="ctrTitle"/>
          </p:nvPr>
        </p:nvSpPr>
        <p:spPr>
          <a:xfrm>
            <a:off x="875420" y="1558143"/>
            <a:ext cx="10501992" cy="5651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6000" tIns="36000" rIns="180000" bIns="360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Verdana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body" idx="1"/>
          </p:nvPr>
        </p:nvSpPr>
        <p:spPr>
          <a:xfrm>
            <a:off x="875420" y="2115666"/>
            <a:ext cx="3173062" cy="5651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16000" tIns="36000" rIns="180000" bIns="36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body" idx="2"/>
          </p:nvPr>
        </p:nvSpPr>
        <p:spPr>
          <a:xfrm>
            <a:off x="875420" y="2680812"/>
            <a:ext cx="1340312" cy="2671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18000" rIns="216000" bIns="18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body" idx="3"/>
          </p:nvPr>
        </p:nvSpPr>
        <p:spPr>
          <a:xfrm>
            <a:off x="875420" y="2947996"/>
            <a:ext cx="1576724" cy="2671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18000" rIns="216000" bIns="18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" name="Google Shape;2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971" y="277604"/>
            <a:ext cx="1972642" cy="555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0182" y="901499"/>
            <a:ext cx="2507494" cy="13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68408" y="404664"/>
            <a:ext cx="1812624" cy="126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ld links (B) und Text">
  <p:cSld name="Bild links (B) und 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>
            <a:spLocks noGrp="1"/>
          </p:cNvSpPr>
          <p:nvPr>
            <p:ph type="pic" idx="2"/>
          </p:nvPr>
        </p:nvSpPr>
        <p:spPr>
          <a:xfrm>
            <a:off x="1" y="1"/>
            <a:ext cx="6275387" cy="6345238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874712" y="656692"/>
            <a:ext cx="5019104" cy="3902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8000" tIns="18000" rIns="72000" bIns="180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ftr" idx="11"/>
          </p:nvPr>
        </p:nvSpPr>
        <p:spPr>
          <a:xfrm>
            <a:off x="874713" y="6597372"/>
            <a:ext cx="962537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10920536" y="6597372"/>
            <a:ext cx="972108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874712" y="1047403"/>
            <a:ext cx="2198335" cy="3895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8000" tIns="18000" rIns="72000" bIns="18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3"/>
          </p:nvPr>
        </p:nvSpPr>
        <p:spPr>
          <a:xfrm>
            <a:off x="6491288" y="1409700"/>
            <a:ext cx="5184775" cy="493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44472" y="260648"/>
            <a:ext cx="1236560" cy="86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 Bilder und Text">
  <p:cSld name="2 Bilder und 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>
            <a:spLocks noGrp="1"/>
          </p:cNvSpPr>
          <p:nvPr>
            <p:ph type="pic" idx="2"/>
          </p:nvPr>
        </p:nvSpPr>
        <p:spPr>
          <a:xfrm>
            <a:off x="1" y="1046988"/>
            <a:ext cx="6059487" cy="3210104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97" name="Google Shape;97;p18"/>
          <p:cNvSpPr>
            <a:spLocks noGrp="1"/>
          </p:cNvSpPr>
          <p:nvPr>
            <p:ph type="pic" idx="3"/>
          </p:nvPr>
        </p:nvSpPr>
        <p:spPr>
          <a:xfrm>
            <a:off x="6170531" y="1046988"/>
            <a:ext cx="6021468" cy="3210104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874712" y="656692"/>
            <a:ext cx="5019104" cy="3902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8000" tIns="18000" rIns="72000" bIns="180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874711" y="4401108"/>
            <a:ext cx="5184777" cy="1944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ftr" idx="11"/>
          </p:nvPr>
        </p:nvSpPr>
        <p:spPr>
          <a:xfrm>
            <a:off x="874713" y="6597372"/>
            <a:ext cx="962537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ldNum" idx="12"/>
          </p:nvPr>
        </p:nvSpPr>
        <p:spPr>
          <a:xfrm>
            <a:off x="10920536" y="6597372"/>
            <a:ext cx="972108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4"/>
          </p:nvPr>
        </p:nvSpPr>
        <p:spPr>
          <a:xfrm>
            <a:off x="874712" y="1047403"/>
            <a:ext cx="2198335" cy="3895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8000" tIns="18000" rIns="72000" bIns="18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5"/>
          </p:nvPr>
        </p:nvSpPr>
        <p:spPr>
          <a:xfrm>
            <a:off x="6168008" y="4401108"/>
            <a:ext cx="5508055" cy="1944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21654" y="109440"/>
            <a:ext cx="1236560" cy="86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ites Bild und Text">
  <p:cSld name="breites Bild und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874712" y="3578765"/>
            <a:ext cx="5019104" cy="3902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8000" tIns="18000" rIns="72000" bIns="180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874711" y="4689140"/>
            <a:ext cx="5400677" cy="165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ftr" idx="11"/>
          </p:nvPr>
        </p:nvSpPr>
        <p:spPr>
          <a:xfrm>
            <a:off x="874713" y="6597372"/>
            <a:ext cx="962537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10920536" y="6597372"/>
            <a:ext cx="972108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2"/>
          </p:nvPr>
        </p:nvSpPr>
        <p:spPr>
          <a:xfrm>
            <a:off x="874712" y="3969060"/>
            <a:ext cx="2198335" cy="3895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8000" tIns="18000" rIns="72000" bIns="18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3"/>
          </p:nvPr>
        </p:nvSpPr>
        <p:spPr>
          <a:xfrm>
            <a:off x="6491288" y="4689140"/>
            <a:ext cx="5184775" cy="165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44472" y="332656"/>
            <a:ext cx="1236560" cy="86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ur Titel">
  <p:cSld name="Nur Titel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874712" y="656692"/>
            <a:ext cx="5019104" cy="3902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8000" tIns="18000" rIns="72000" bIns="180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ftr" idx="11"/>
          </p:nvPr>
        </p:nvSpPr>
        <p:spPr>
          <a:xfrm>
            <a:off x="874713" y="6597372"/>
            <a:ext cx="962537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ldNum" idx="12"/>
          </p:nvPr>
        </p:nvSpPr>
        <p:spPr>
          <a:xfrm>
            <a:off x="10920536" y="6597372"/>
            <a:ext cx="972108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874712" y="1046987"/>
            <a:ext cx="2198335" cy="3895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8000" tIns="18000" rIns="72000" bIns="18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44472" y="332656"/>
            <a:ext cx="1236560" cy="86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und Bild">
  <p:cSld name="Titel und Bild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>
            <a:spLocks noGrp="1"/>
          </p:cNvSpPr>
          <p:nvPr>
            <p:ph type="pic" idx="2"/>
          </p:nvPr>
        </p:nvSpPr>
        <p:spPr>
          <a:xfrm>
            <a:off x="874711" y="1046988"/>
            <a:ext cx="10442577" cy="5010304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874712" y="656692"/>
            <a:ext cx="5019104" cy="3902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8000" tIns="18000" rIns="72000" bIns="180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ftr" idx="11"/>
          </p:nvPr>
        </p:nvSpPr>
        <p:spPr>
          <a:xfrm>
            <a:off x="874713" y="6597372"/>
            <a:ext cx="962537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ldNum" idx="12"/>
          </p:nvPr>
        </p:nvSpPr>
        <p:spPr>
          <a:xfrm>
            <a:off x="10920536" y="6597372"/>
            <a:ext cx="972108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874712" y="1046987"/>
            <a:ext cx="2198335" cy="3895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8000" tIns="18000" rIns="72000" bIns="18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44472" y="116632"/>
            <a:ext cx="1236560" cy="86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chwarze Folie">
  <p:cSld name="schwarze Folie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874712" y="656692"/>
            <a:ext cx="5019104" cy="3902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8000" tIns="18000" rIns="72000" bIns="180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ftr" idx="11"/>
          </p:nvPr>
        </p:nvSpPr>
        <p:spPr>
          <a:xfrm>
            <a:off x="874713" y="6597372"/>
            <a:ext cx="962537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ldNum" idx="12"/>
          </p:nvPr>
        </p:nvSpPr>
        <p:spPr>
          <a:xfrm>
            <a:off x="10920536" y="6597372"/>
            <a:ext cx="972108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body" idx="1"/>
          </p:nvPr>
        </p:nvSpPr>
        <p:spPr>
          <a:xfrm>
            <a:off x="874712" y="1046987"/>
            <a:ext cx="2198335" cy="3895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8000" tIns="18000" rIns="72000" bIns="18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0" y="1628775"/>
            <a:ext cx="12192000" cy="493236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22"/>
          <p:cNvSpPr>
            <a:spLocks noGrp="1"/>
          </p:cNvSpPr>
          <p:nvPr>
            <p:ph type="pic" idx="2"/>
          </p:nvPr>
        </p:nvSpPr>
        <p:spPr>
          <a:xfrm>
            <a:off x="874711" y="1844673"/>
            <a:ext cx="10442577" cy="4500566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pic>
        <p:nvPicPr>
          <p:cNvPr id="133" name="Google Shape;13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44472" y="332656"/>
            <a:ext cx="1236560" cy="86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orient="horz" pos="413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er" type="blank">
  <p:cSld name="BLANK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ftr" idx="11"/>
          </p:nvPr>
        </p:nvSpPr>
        <p:spPr>
          <a:xfrm>
            <a:off x="874713" y="6597372"/>
            <a:ext cx="962537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ldNum" idx="12"/>
          </p:nvPr>
        </p:nvSpPr>
        <p:spPr>
          <a:xfrm>
            <a:off x="10920536" y="6597372"/>
            <a:ext cx="972108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44472" y="332656"/>
            <a:ext cx="1236560" cy="86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 (B)">
  <p:cSld name="Agenda (B)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3"/>
          <p:cNvSpPr txBox="1">
            <a:spLocks noGrp="1"/>
          </p:cNvSpPr>
          <p:nvPr>
            <p:ph type="title"/>
          </p:nvPr>
        </p:nvSpPr>
        <p:spPr>
          <a:xfrm>
            <a:off x="874712" y="656692"/>
            <a:ext cx="5019104" cy="3902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8000" tIns="18000" rIns="72000" bIns="180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ftr" idx="11"/>
          </p:nvPr>
        </p:nvSpPr>
        <p:spPr>
          <a:xfrm>
            <a:off x="874713" y="6597372"/>
            <a:ext cx="962537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10920536" y="6597372"/>
            <a:ext cx="972108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body" idx="1"/>
          </p:nvPr>
        </p:nvSpPr>
        <p:spPr>
          <a:xfrm>
            <a:off x="874712" y="1047403"/>
            <a:ext cx="2198335" cy="3895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8000" tIns="18000" rIns="72000" bIns="18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2"/>
          </p:nvPr>
        </p:nvSpPr>
        <p:spPr>
          <a:xfrm>
            <a:off x="874713" y="1689100"/>
            <a:ext cx="10801350" cy="465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l">
              <a:lnSpc>
                <a:spcPct val="110000"/>
              </a:lnSpc>
              <a:spcBef>
                <a:spcPts val="2300"/>
              </a:spcBef>
              <a:spcAft>
                <a:spcPts val="0"/>
              </a:spcAft>
              <a:buSzPts val="1500"/>
              <a:buChar char="▪"/>
              <a:defRPr/>
            </a:lvl1pPr>
            <a:lvl2pPr marL="914400" lvl="1" indent="-3238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  <a:defRPr/>
            </a:lvl2pPr>
            <a:lvl3pPr marL="1371600" lvl="2" indent="-3238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  <a:defRPr/>
            </a:lvl3pPr>
            <a:lvl4pPr marL="1828800" lvl="3" indent="-3238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  <a:defRPr/>
            </a:lvl4pPr>
            <a:lvl5pPr marL="2286000" lvl="4" indent="-3238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0" name="Google Shape;3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44472" y="332656"/>
            <a:ext cx="1236560" cy="86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apiteltrenner mit Bild">
  <p:cSld name="Kapiteltrenner mit Bild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>
            <a:spLocks noGrp="1"/>
          </p:cNvSpPr>
          <p:nvPr>
            <p:ph type="pic" idx="2"/>
          </p:nvPr>
        </p:nvSpPr>
        <p:spPr>
          <a:xfrm>
            <a:off x="1" y="1222371"/>
            <a:ext cx="12191999" cy="5122867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" name="Google Shape;33;p9"/>
          <p:cNvSpPr txBox="1">
            <a:spLocks noGrp="1"/>
          </p:cNvSpPr>
          <p:nvPr>
            <p:ph type="ctrTitle"/>
          </p:nvPr>
        </p:nvSpPr>
        <p:spPr>
          <a:xfrm>
            <a:off x="875420" y="657225"/>
            <a:ext cx="10501992" cy="5651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6000" tIns="36000" rIns="180000" bIns="360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Verdana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1"/>
          </p:nvPr>
        </p:nvSpPr>
        <p:spPr>
          <a:xfrm>
            <a:off x="875420" y="1225301"/>
            <a:ext cx="3214740" cy="5728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16000" tIns="36000" rIns="180000" bIns="36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3"/>
          </p:nvPr>
        </p:nvSpPr>
        <p:spPr>
          <a:xfrm>
            <a:off x="875420" y="1798141"/>
            <a:ext cx="1340312" cy="2671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18000" rIns="216000" bIns="18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ftr" idx="11"/>
          </p:nvPr>
        </p:nvSpPr>
        <p:spPr>
          <a:xfrm>
            <a:off x="874713" y="6597372"/>
            <a:ext cx="962537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10920536" y="6597372"/>
            <a:ext cx="972108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4"/>
          </p:nvPr>
        </p:nvSpPr>
        <p:spPr>
          <a:xfrm>
            <a:off x="875420" y="2065325"/>
            <a:ext cx="1576724" cy="2671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18000" rIns="216000" bIns="18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5"/>
          </p:nvPr>
        </p:nvSpPr>
        <p:spPr>
          <a:xfrm>
            <a:off x="875420" y="2332509"/>
            <a:ext cx="1482146" cy="2671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16000" tIns="18000" rIns="216000" bIns="18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0" name="Google Shape;4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44472" y="188640"/>
            <a:ext cx="1236560" cy="86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e">
  <p:cSld name="End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ctrTitle"/>
          </p:nvPr>
        </p:nvSpPr>
        <p:spPr>
          <a:xfrm>
            <a:off x="875420" y="2276872"/>
            <a:ext cx="10501992" cy="5651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6000" tIns="36000" rIns="180000" bIns="360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Verdana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ubTitle" idx="1"/>
          </p:nvPr>
        </p:nvSpPr>
        <p:spPr>
          <a:xfrm>
            <a:off x="874713" y="3573016"/>
            <a:ext cx="10442575" cy="1907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1440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2"/>
          </p:nvPr>
        </p:nvSpPr>
        <p:spPr>
          <a:xfrm>
            <a:off x="875420" y="2850735"/>
            <a:ext cx="3173062" cy="5651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16000" tIns="36000" rIns="180000" bIns="36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5" name="Google Shape;4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0971" y="277604"/>
            <a:ext cx="1972642" cy="555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182" y="901499"/>
            <a:ext cx="2507494" cy="13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44472" y="332656"/>
            <a:ext cx="1236560" cy="86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apiteltrenner">
  <p:cSld name="Kapiteltrenn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ctrTitle"/>
          </p:nvPr>
        </p:nvSpPr>
        <p:spPr>
          <a:xfrm>
            <a:off x="875420" y="1292748"/>
            <a:ext cx="10501992" cy="5651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6000" tIns="36000" rIns="180000" bIns="360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Verdana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874713" y="3382893"/>
            <a:ext cx="10442575" cy="1907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14400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2"/>
          </p:nvPr>
        </p:nvSpPr>
        <p:spPr>
          <a:xfrm>
            <a:off x="875420" y="1856062"/>
            <a:ext cx="3214740" cy="572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6000" tIns="36000" rIns="180000" bIns="36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3"/>
          </p:nvPr>
        </p:nvSpPr>
        <p:spPr>
          <a:xfrm>
            <a:off x="875420" y="2428902"/>
            <a:ext cx="2967878" cy="572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6000" tIns="36000" rIns="180000" bIns="36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4"/>
          </p:nvPr>
        </p:nvSpPr>
        <p:spPr>
          <a:xfrm>
            <a:off x="875420" y="2992598"/>
            <a:ext cx="1991650" cy="3902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16000" tIns="18000" rIns="180000" bIns="18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ftr" idx="11"/>
          </p:nvPr>
        </p:nvSpPr>
        <p:spPr>
          <a:xfrm>
            <a:off x="874713" y="6597372"/>
            <a:ext cx="962537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10920536" y="6597372"/>
            <a:ext cx="972108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44472" y="332656"/>
            <a:ext cx="1236560" cy="86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 (A)">
  <p:cSld name="Agenda (A)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title"/>
          </p:nvPr>
        </p:nvSpPr>
        <p:spPr>
          <a:xfrm>
            <a:off x="874712" y="656692"/>
            <a:ext cx="5019104" cy="3902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8000" tIns="18000" rIns="72000" bIns="180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874713" y="6597372"/>
            <a:ext cx="962537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10920536" y="6597372"/>
            <a:ext cx="972108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1"/>
          </p:nvPr>
        </p:nvSpPr>
        <p:spPr>
          <a:xfrm>
            <a:off x="874712" y="1047403"/>
            <a:ext cx="2198335" cy="3895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8000" tIns="18000" rIns="72000" bIns="18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body" idx="2"/>
          </p:nvPr>
        </p:nvSpPr>
        <p:spPr>
          <a:xfrm>
            <a:off x="874713" y="1689062"/>
            <a:ext cx="10801349" cy="465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  <a:defRPr/>
            </a:lvl1pPr>
            <a:lvl2pPr marL="914400" lvl="1" indent="-3238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  <a:defRPr/>
            </a:lvl2pPr>
            <a:lvl3pPr marL="1371600" lvl="2" indent="-3238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  <a:defRPr/>
            </a:lvl3pPr>
            <a:lvl4pPr marL="1828800" lvl="3" indent="-3238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  <a:defRPr/>
            </a:lvl4pPr>
            <a:lvl5pPr marL="2286000" lvl="4" indent="-3238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3" name="Google Shape;63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44472" y="332656"/>
            <a:ext cx="1236560" cy="86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und Inhalt">
  <p:cSld name="Titel und Inhal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874712" y="656692"/>
            <a:ext cx="5019104" cy="3902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8000" tIns="18000" rIns="72000" bIns="180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874712" y="1689062"/>
            <a:ext cx="10801352" cy="4656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ftr" idx="11"/>
          </p:nvPr>
        </p:nvSpPr>
        <p:spPr>
          <a:xfrm>
            <a:off x="874713" y="6597372"/>
            <a:ext cx="962537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10920536" y="6597372"/>
            <a:ext cx="972108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2"/>
          </p:nvPr>
        </p:nvSpPr>
        <p:spPr>
          <a:xfrm>
            <a:off x="874712" y="1047403"/>
            <a:ext cx="2198335" cy="3895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8000" tIns="18000" rIns="72000" bIns="18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44472" y="332656"/>
            <a:ext cx="1236560" cy="86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und 2 Inhalte">
  <p:cSld name="Titel und 2 Inhalt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874712" y="656692"/>
            <a:ext cx="5019104" cy="3902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8000" tIns="18000" rIns="72000" bIns="180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874711" y="1689062"/>
            <a:ext cx="5184775" cy="4656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ftr" idx="11"/>
          </p:nvPr>
        </p:nvSpPr>
        <p:spPr>
          <a:xfrm>
            <a:off x="874713" y="6597372"/>
            <a:ext cx="962537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10920536" y="6597372"/>
            <a:ext cx="972108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2"/>
          </p:nvPr>
        </p:nvSpPr>
        <p:spPr>
          <a:xfrm>
            <a:off x="874712" y="1047403"/>
            <a:ext cx="2198335" cy="3895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8000" tIns="18000" rIns="72000" bIns="18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3"/>
          </p:nvPr>
        </p:nvSpPr>
        <p:spPr>
          <a:xfrm>
            <a:off x="6491288" y="1689062"/>
            <a:ext cx="5184775" cy="4656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44472" y="332656"/>
            <a:ext cx="1236560" cy="86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ld links (A) und Text">
  <p:cSld name="Bild links (A) und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>
            <a:spLocks noGrp="1"/>
          </p:cNvSpPr>
          <p:nvPr>
            <p:ph type="pic" idx="2"/>
          </p:nvPr>
        </p:nvSpPr>
        <p:spPr>
          <a:xfrm>
            <a:off x="1" y="657225"/>
            <a:ext cx="6275387" cy="5688013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874712" y="266930"/>
            <a:ext cx="5019104" cy="3902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8000" tIns="18000" rIns="72000" bIns="180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874713" y="6597372"/>
            <a:ext cx="962537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10920536" y="6597372"/>
            <a:ext cx="972108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874712" y="657225"/>
            <a:ext cx="2198335" cy="3895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8000" tIns="18000" rIns="72000" bIns="18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3"/>
          </p:nvPr>
        </p:nvSpPr>
        <p:spPr>
          <a:xfrm>
            <a:off x="6491288" y="1160748"/>
            <a:ext cx="5184775" cy="518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00846" y="188640"/>
            <a:ext cx="1080185" cy="75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874712" y="656692"/>
            <a:ext cx="5019104" cy="3902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8000" tIns="18000" rIns="72000" bIns="1800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Verdana"/>
              <a:buNone/>
              <a:defRPr sz="23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874712" y="1689062"/>
            <a:ext cx="10801352" cy="4656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ftr" idx="11"/>
          </p:nvPr>
        </p:nvSpPr>
        <p:spPr>
          <a:xfrm>
            <a:off x="874713" y="6597372"/>
            <a:ext cx="962537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sldNum" idx="12"/>
          </p:nvPr>
        </p:nvSpPr>
        <p:spPr>
          <a:xfrm>
            <a:off x="10920536" y="6597372"/>
            <a:ext cx="972108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" name="Google Shape;14;p7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0344472" y="332656"/>
            <a:ext cx="1236560" cy="86554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4">
          <p15:clr>
            <a:srgbClr val="F26B43"/>
          </p15:clr>
        </p15:guide>
        <p15:guide id="2" pos="3953">
          <p15:clr>
            <a:srgbClr val="F26B43"/>
          </p15:clr>
        </p15:guide>
        <p15:guide id="3" pos="4089">
          <p15:clr>
            <a:srgbClr val="F26B43"/>
          </p15:clr>
        </p15:guide>
        <p15:guide id="4" pos="551">
          <p15:clr>
            <a:srgbClr val="F26B43"/>
          </p15:clr>
        </p15:guide>
        <p15:guide id="5" orient="horz" pos="3997">
          <p15:clr>
            <a:srgbClr val="F26B43"/>
          </p15:clr>
        </p15:guide>
        <p15:guide id="6" pos="3817">
          <p15:clr>
            <a:srgbClr val="F26B43"/>
          </p15:clr>
        </p15:guide>
        <p15:guide id="7" orient="horz" pos="1094">
          <p15:clr>
            <a:srgbClr val="F26B43"/>
          </p15:clr>
        </p15:guide>
        <p15:guide id="8" pos="7355">
          <p15:clr>
            <a:srgbClr val="F26B43"/>
          </p15:clr>
        </p15:guide>
        <p15:guide id="9" pos="71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.com/alk6qveacge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Ekin.Yaman@med.uni-muenchen.de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hyperlink" Target="mailto:Paula.Rothaemel@med.uni-muenchen.de" TargetMode="External"/><Relationship Id="rId4" Type="http://schemas.openxmlformats.org/officeDocument/2006/relationships/hyperlink" Target="https://www.ccrc-hauner.de/kim-hellmuth-labo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"/>
          <p:cNvSpPr txBox="1">
            <a:spLocks noGrp="1"/>
          </p:cNvSpPr>
          <p:nvPr>
            <p:ph type="ctrTitle"/>
          </p:nvPr>
        </p:nvSpPr>
        <p:spPr>
          <a:xfrm>
            <a:off x="875420" y="1628800"/>
            <a:ext cx="8698500" cy="50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6000" tIns="36000" rIns="180000" bIns="36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None/>
            </a:pPr>
            <a:r>
              <a:rPr lang="en-US" sz="2800"/>
              <a:t>Hands-on Biological Data Science with R </a:t>
            </a:r>
            <a:endParaRPr/>
          </a:p>
        </p:txBody>
      </p:sp>
      <p:sp>
        <p:nvSpPr>
          <p:cNvPr id="143" name="Google Shape;143;p1"/>
          <p:cNvSpPr txBox="1">
            <a:spLocks noGrp="1"/>
          </p:cNvSpPr>
          <p:nvPr>
            <p:ph type="body" idx="1"/>
          </p:nvPr>
        </p:nvSpPr>
        <p:spPr>
          <a:xfrm>
            <a:off x="875420" y="2123289"/>
            <a:ext cx="2950245" cy="5035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16000" tIns="36000" rIns="180000" bIns="36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Introduction</a:t>
            </a:r>
            <a:endParaRPr/>
          </a:p>
        </p:txBody>
      </p:sp>
      <p:pic>
        <p:nvPicPr>
          <p:cNvPr id="144" name="Google Shape;14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4813" y="135800"/>
            <a:ext cx="1676025" cy="5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53500" y="752825"/>
            <a:ext cx="2084331" cy="79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44e4656134_1_324"/>
          <p:cNvSpPr txBox="1">
            <a:spLocks noGrp="1"/>
          </p:cNvSpPr>
          <p:nvPr>
            <p:ph type="sldNum" idx="12"/>
          </p:nvPr>
        </p:nvSpPr>
        <p:spPr>
          <a:xfrm>
            <a:off x="10920536" y="6597372"/>
            <a:ext cx="972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53" name="Google Shape;153;g344e4656134_1_3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5425" y="288200"/>
            <a:ext cx="1536400" cy="5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344e4656134_1_3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4100" y="829025"/>
            <a:ext cx="1728666" cy="66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344e4656134_1_324"/>
          <p:cNvSpPr txBox="1">
            <a:spLocks noGrp="1"/>
          </p:cNvSpPr>
          <p:nvPr>
            <p:ph type="ftr" idx="11"/>
          </p:nvPr>
        </p:nvSpPr>
        <p:spPr>
          <a:xfrm>
            <a:off x="874713" y="6597372"/>
            <a:ext cx="96255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900"/>
              <a:t>Hands-on Biological Data Science with R </a:t>
            </a:r>
            <a:r>
              <a:rPr lang="en-US"/>
              <a:t> </a:t>
            </a:r>
            <a:endParaRPr/>
          </a:p>
        </p:txBody>
      </p:sp>
      <p:sp>
        <p:nvSpPr>
          <p:cNvPr id="156" name="Google Shape;156;g344e4656134_1_324"/>
          <p:cNvSpPr txBox="1">
            <a:spLocks noGrp="1"/>
          </p:cNvSpPr>
          <p:nvPr>
            <p:ph type="ftr" idx="11"/>
          </p:nvPr>
        </p:nvSpPr>
        <p:spPr>
          <a:xfrm>
            <a:off x="874713" y="6597372"/>
            <a:ext cx="96255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900"/>
              <a:t>Hands-on Biological Data Science with R </a:t>
            </a:r>
            <a:r>
              <a:rPr lang="en-US"/>
              <a:t> </a:t>
            </a:r>
            <a:endParaRPr/>
          </a:p>
        </p:txBody>
      </p:sp>
      <p:pic>
        <p:nvPicPr>
          <p:cNvPr id="157" name="Google Shape;157;g344e4656134_1_3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07752" y="1592650"/>
            <a:ext cx="4768325" cy="475259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344e4656134_1_324"/>
          <p:cNvSpPr txBox="1"/>
          <p:nvPr/>
        </p:nvSpPr>
        <p:spPr>
          <a:xfrm>
            <a:off x="874700" y="2175700"/>
            <a:ext cx="5807100" cy="3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International and Interdisciplinary Team</a:t>
            </a:r>
            <a:br>
              <a:rPr lang="en-US" sz="1700" b="1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700" b="1" i="0" u="none" strike="noStrike" cap="none">
              <a:solidFill>
                <a:schemeClr val="accen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-"/>
            </a:pPr>
            <a:r>
              <a:rPr lang="en-US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We’re a diverse group of people with various backgrounds in all levels, combined with in our shared passion for this field.</a:t>
            </a:r>
            <a:br>
              <a:rPr lang="en-US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007E36"/>
                </a:solidFill>
                <a:latin typeface="Verdana"/>
                <a:ea typeface="Verdana"/>
                <a:cs typeface="Verdana"/>
                <a:sym typeface="Verdana"/>
              </a:rPr>
              <a:t>Translational Immunogenomics Focus</a:t>
            </a:r>
            <a:endParaRPr sz="1700" b="1" i="0" u="none" strike="noStrike" cap="none">
              <a:solidFill>
                <a:srgbClr val="007E3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-"/>
            </a:pPr>
            <a:r>
              <a:rPr lang="en-US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explore the genetic basis of human immune response variation, with the aim of utilizing those insights in the clinic.</a:t>
            </a:r>
            <a:br>
              <a:rPr lang="en-US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rgbClr val="007E36"/>
                </a:solidFill>
                <a:latin typeface="Verdana"/>
                <a:ea typeface="Verdana"/>
                <a:cs typeface="Verdana"/>
                <a:sym typeface="Verdana"/>
              </a:rPr>
              <a:t>Dual Affiliation with Helmholtz Munich &amp; LMU</a:t>
            </a:r>
            <a:br>
              <a:rPr lang="en-US" sz="1700" b="1" i="0" u="none" strike="noStrike" cap="none">
                <a:solidFill>
                  <a:srgbClr val="007E36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700" b="1" i="0" u="none" strike="noStrike" cap="none">
              <a:solidFill>
                <a:srgbClr val="007E3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-"/>
            </a:pPr>
            <a:r>
              <a:rPr lang="en-US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are based both at Helmholtz Munich Computational Health Center and LMU Hospital.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344e4656134_1_324"/>
          <p:cNvSpPr txBox="1"/>
          <p:nvPr/>
        </p:nvSpPr>
        <p:spPr>
          <a:xfrm>
            <a:off x="874700" y="656700"/>
            <a:ext cx="1728600" cy="390300"/>
          </a:xfrm>
          <a:prstGeom prst="rect">
            <a:avLst/>
          </a:prstGeom>
          <a:solidFill>
            <a:srgbClr val="007E36"/>
          </a:solidFill>
          <a:ln>
            <a:noFill/>
          </a:ln>
        </p:spPr>
        <p:txBody>
          <a:bodyPr spcFirstLastPara="1" wrap="square" lIns="108000" tIns="18000" rIns="72000" bIns="18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About Us</a:t>
            </a:r>
            <a:endParaRPr sz="2300" b="1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0" name="Google Shape;160;g344e4656134_1_324"/>
          <p:cNvSpPr txBox="1"/>
          <p:nvPr/>
        </p:nvSpPr>
        <p:spPr>
          <a:xfrm>
            <a:off x="874700" y="1047400"/>
            <a:ext cx="3486900" cy="390300"/>
          </a:xfrm>
          <a:prstGeom prst="rect">
            <a:avLst/>
          </a:prstGeom>
          <a:solidFill>
            <a:srgbClr val="A6CA56"/>
          </a:solidFill>
          <a:ln>
            <a:noFill/>
          </a:ln>
        </p:spPr>
        <p:txBody>
          <a:bodyPr spcFirstLastPara="1" wrap="square" lIns="108000" tIns="18000" rIns="72000" bIns="18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Kim - Hellmuth Lab</a:t>
            </a:r>
            <a:endParaRPr sz="2300" b="1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44e4656134_1_337"/>
          <p:cNvSpPr txBox="1">
            <a:spLocks noGrp="1"/>
          </p:cNvSpPr>
          <p:nvPr>
            <p:ph type="sldNum" idx="12"/>
          </p:nvPr>
        </p:nvSpPr>
        <p:spPr>
          <a:xfrm>
            <a:off x="10920536" y="6597372"/>
            <a:ext cx="972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67" name="Google Shape;167;g344e4656134_1_3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5425" y="288200"/>
            <a:ext cx="1536400" cy="5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344e4656134_1_3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4100" y="829025"/>
            <a:ext cx="1728666" cy="66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344e4656134_1_337"/>
          <p:cNvSpPr txBox="1">
            <a:spLocks noGrp="1"/>
          </p:cNvSpPr>
          <p:nvPr>
            <p:ph type="ftr" idx="11"/>
          </p:nvPr>
        </p:nvSpPr>
        <p:spPr>
          <a:xfrm>
            <a:off x="874713" y="6597372"/>
            <a:ext cx="96255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900"/>
              <a:t>Hands-on Biological Data Science with R </a:t>
            </a:r>
            <a:r>
              <a:rPr lang="en-US"/>
              <a:t> </a:t>
            </a:r>
            <a:endParaRPr/>
          </a:p>
        </p:txBody>
      </p:sp>
      <p:pic>
        <p:nvPicPr>
          <p:cNvPr id="170" name="Google Shape;170;g344e4656134_1_3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4727" y="1592650"/>
            <a:ext cx="4768325" cy="475259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344e4656134_1_337"/>
          <p:cNvSpPr txBox="1"/>
          <p:nvPr/>
        </p:nvSpPr>
        <p:spPr>
          <a:xfrm>
            <a:off x="6002325" y="2249350"/>
            <a:ext cx="5679900" cy="3120300"/>
          </a:xfrm>
          <a:prstGeom prst="rect">
            <a:avLst/>
          </a:prstGeom>
          <a:solidFill>
            <a:srgbClr val="A6CA56"/>
          </a:solidFill>
          <a:ln>
            <a:noFill/>
          </a:ln>
        </p:spPr>
        <p:txBody>
          <a:bodyPr spcFirstLastPara="1" wrap="square" lIns="216000" tIns="36000" rIns="180000" bIns="36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We always welcome enthusiasts who wants to pursue opportunities in our lab, and thanks to our interdisciplinary work, we can offer a range of projects from wet lab to dry lab for all levels. </a:t>
            </a: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endParaRPr sz="1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You can </a:t>
            </a:r>
            <a:endParaRPr sz="1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-"/>
            </a:pPr>
            <a:r>
              <a:rPr lang="en-US" sz="1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“Forschungsmodul” LMU</a:t>
            </a:r>
            <a:endParaRPr sz="1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-"/>
            </a:pPr>
            <a:r>
              <a:rPr lang="en-US" sz="1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Internships</a:t>
            </a:r>
            <a:endParaRPr sz="1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-"/>
            </a:pPr>
            <a:r>
              <a:rPr lang="en-US" sz="1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HiWi positions</a:t>
            </a:r>
            <a:endParaRPr sz="18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-"/>
            </a:pPr>
            <a:r>
              <a:rPr lang="en-US" sz="1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MD Thesis 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g344e4656134_1_337"/>
          <p:cNvPicPr preferRelativeResize="0"/>
          <p:nvPr/>
        </p:nvPicPr>
        <p:blipFill rotWithShape="1">
          <a:blip r:embed="rId6">
            <a:alphaModFix/>
          </a:blip>
          <a:srcRect l="25988" t="1666" r="24358" b="63234"/>
          <a:stretch/>
        </p:blipFill>
        <p:spPr>
          <a:xfrm>
            <a:off x="9588625" y="4731400"/>
            <a:ext cx="1728674" cy="172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344e4656134_1_337"/>
          <p:cNvSpPr txBox="1"/>
          <p:nvPr/>
        </p:nvSpPr>
        <p:spPr>
          <a:xfrm>
            <a:off x="6016150" y="1790425"/>
            <a:ext cx="5679900" cy="34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6000" tIns="36000" rIns="180000" bIns="36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If you are interested - Reach Out !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344e4656134_1_337"/>
          <p:cNvSpPr txBox="1"/>
          <p:nvPr/>
        </p:nvSpPr>
        <p:spPr>
          <a:xfrm>
            <a:off x="874700" y="656700"/>
            <a:ext cx="1728600" cy="390300"/>
          </a:xfrm>
          <a:prstGeom prst="rect">
            <a:avLst/>
          </a:prstGeom>
          <a:solidFill>
            <a:srgbClr val="007E36"/>
          </a:solidFill>
          <a:ln>
            <a:noFill/>
          </a:ln>
        </p:spPr>
        <p:txBody>
          <a:bodyPr spcFirstLastPara="1" wrap="square" lIns="108000" tIns="18000" rIns="72000" bIns="18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About Us</a:t>
            </a:r>
            <a:endParaRPr sz="2300" b="1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5" name="Google Shape;175;g344e4656134_1_337"/>
          <p:cNvSpPr txBox="1"/>
          <p:nvPr/>
        </p:nvSpPr>
        <p:spPr>
          <a:xfrm>
            <a:off x="874700" y="1047400"/>
            <a:ext cx="3486900" cy="390300"/>
          </a:xfrm>
          <a:prstGeom prst="rect">
            <a:avLst/>
          </a:prstGeom>
          <a:solidFill>
            <a:srgbClr val="A6CA56"/>
          </a:solidFill>
          <a:ln>
            <a:noFill/>
          </a:ln>
        </p:spPr>
        <p:txBody>
          <a:bodyPr spcFirstLastPara="1" wrap="square" lIns="108000" tIns="18000" rIns="72000" bIns="18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Kim - Hellmuth Lab</a:t>
            </a:r>
            <a:endParaRPr sz="2300" b="1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"/>
          <p:cNvSpPr txBox="1">
            <a:spLocks noGrp="1"/>
          </p:cNvSpPr>
          <p:nvPr>
            <p:ph type="ftr" idx="11"/>
          </p:nvPr>
        </p:nvSpPr>
        <p:spPr>
          <a:xfrm>
            <a:off x="874713" y="6597372"/>
            <a:ext cx="962537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900"/>
              <a:t>Hands-on Biological Data Science with R </a:t>
            </a:r>
            <a:r>
              <a:rPr lang="en-US"/>
              <a:t> </a:t>
            </a:r>
            <a:endParaRPr/>
          </a:p>
        </p:txBody>
      </p:sp>
      <p:sp>
        <p:nvSpPr>
          <p:cNvPr id="181" name="Google Shape;181;p2"/>
          <p:cNvSpPr txBox="1">
            <a:spLocks noGrp="1"/>
          </p:cNvSpPr>
          <p:nvPr>
            <p:ph type="sldNum" idx="12"/>
          </p:nvPr>
        </p:nvSpPr>
        <p:spPr>
          <a:xfrm>
            <a:off x="10920536" y="6597372"/>
            <a:ext cx="972108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82" name="Google Shape;182;p2"/>
          <p:cNvSpPr txBox="1"/>
          <p:nvPr/>
        </p:nvSpPr>
        <p:spPr>
          <a:xfrm>
            <a:off x="1991544" y="1416118"/>
            <a:ext cx="8719452" cy="349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6000" tIns="36000" rIns="180000" bIns="36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What comes to mind when you think of Biological Data Science?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">
            <a:hlinkClick r:id="rId3"/>
          </p:cNvPr>
          <p:cNvSpPr txBox="1"/>
          <p:nvPr/>
        </p:nvSpPr>
        <p:spPr>
          <a:xfrm>
            <a:off x="3719736" y="1962531"/>
            <a:ext cx="609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https://www.menti.com/alk8qmgqdg9s</a:t>
            </a:r>
            <a:endParaRPr sz="1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4" name="Google Shape;18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85425" y="135800"/>
            <a:ext cx="1536400" cy="5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44100" y="676625"/>
            <a:ext cx="1728666" cy="6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" title="mentimeter_qr_code (2)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11525" y="2331831"/>
            <a:ext cx="3960740" cy="3960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"/>
          <p:cNvSpPr txBox="1">
            <a:spLocks noGrp="1"/>
          </p:cNvSpPr>
          <p:nvPr>
            <p:ph type="ftr" idx="11"/>
          </p:nvPr>
        </p:nvSpPr>
        <p:spPr>
          <a:xfrm>
            <a:off x="874713" y="6597372"/>
            <a:ext cx="962537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900"/>
              <a:t>Hands-on Biological Data Science with R </a:t>
            </a:r>
            <a:r>
              <a:rPr lang="en-US"/>
              <a:t> </a:t>
            </a:r>
            <a:endParaRPr/>
          </a:p>
        </p:txBody>
      </p:sp>
      <p:sp>
        <p:nvSpPr>
          <p:cNvPr id="192" name="Google Shape;192;p3"/>
          <p:cNvSpPr txBox="1">
            <a:spLocks noGrp="1"/>
          </p:cNvSpPr>
          <p:nvPr>
            <p:ph type="sldNum" idx="12"/>
          </p:nvPr>
        </p:nvSpPr>
        <p:spPr>
          <a:xfrm>
            <a:off x="10920536" y="6597372"/>
            <a:ext cx="972108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93" name="Google Shape;193;p3" descr="Ein Bild, das Text, Cartoon, Zeichnung, Handschrift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8712" y="992475"/>
            <a:ext cx="4297400" cy="51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85425" y="135800"/>
            <a:ext cx="1536400" cy="5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44100" y="676625"/>
            <a:ext cx="1728666" cy="6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"/>
          <p:cNvSpPr txBox="1">
            <a:spLocks noGrp="1"/>
          </p:cNvSpPr>
          <p:nvPr>
            <p:ph type="ftr" idx="11"/>
          </p:nvPr>
        </p:nvSpPr>
        <p:spPr>
          <a:xfrm>
            <a:off x="874713" y="6597372"/>
            <a:ext cx="962537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900"/>
              <a:t>Hands-on Biological Data Science with R </a:t>
            </a:r>
            <a:r>
              <a:rPr lang="en-US"/>
              <a:t> </a:t>
            </a:r>
            <a:endParaRPr/>
          </a:p>
        </p:txBody>
      </p:sp>
      <p:sp>
        <p:nvSpPr>
          <p:cNvPr id="201" name="Google Shape;201;p4"/>
          <p:cNvSpPr txBox="1">
            <a:spLocks noGrp="1"/>
          </p:cNvSpPr>
          <p:nvPr>
            <p:ph type="sldNum" idx="12"/>
          </p:nvPr>
        </p:nvSpPr>
        <p:spPr>
          <a:xfrm>
            <a:off x="10920536" y="6597372"/>
            <a:ext cx="972108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202" name="Google Shape;20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5425" y="135800"/>
            <a:ext cx="1536400" cy="5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4100" y="676625"/>
            <a:ext cx="1728666" cy="6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4888" y="1631827"/>
            <a:ext cx="9335213" cy="481314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"/>
          <p:cNvSpPr txBox="1"/>
          <p:nvPr/>
        </p:nvSpPr>
        <p:spPr>
          <a:xfrm>
            <a:off x="874712" y="656692"/>
            <a:ext cx="3338100" cy="442200"/>
          </a:xfrm>
          <a:prstGeom prst="rect">
            <a:avLst/>
          </a:prstGeom>
          <a:solidFill>
            <a:srgbClr val="007E36"/>
          </a:solidFill>
          <a:ln>
            <a:noFill/>
          </a:ln>
        </p:spPr>
        <p:txBody>
          <a:bodyPr spcFirstLastPara="1" wrap="square" lIns="216000" tIns="36000" rIns="180000" bIns="36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erdana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Lecture schedule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"/>
          <p:cNvSpPr txBox="1"/>
          <p:nvPr/>
        </p:nvSpPr>
        <p:spPr>
          <a:xfrm>
            <a:off x="874712" y="1098727"/>
            <a:ext cx="2857200" cy="380700"/>
          </a:xfrm>
          <a:prstGeom prst="rect">
            <a:avLst/>
          </a:prstGeom>
          <a:solidFill>
            <a:srgbClr val="A6CA56"/>
          </a:solidFill>
          <a:ln>
            <a:noFill/>
          </a:ln>
        </p:spPr>
        <p:txBody>
          <a:bodyPr spcFirstLastPara="1" wrap="square" lIns="216000" tIns="36000" rIns="180000" bIns="36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WiSe 2025/2026</a:t>
            </a:r>
            <a:endParaRPr sz="3200" b="1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7" name="Google Shape;207;p4"/>
          <p:cNvSpPr txBox="1"/>
          <p:nvPr/>
        </p:nvSpPr>
        <p:spPr>
          <a:xfrm>
            <a:off x="4527875" y="2505900"/>
            <a:ext cx="12732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DF000F"/>
                </a:solidFill>
                <a:latin typeface="Verdana"/>
                <a:ea typeface="Verdana"/>
                <a:cs typeface="Verdana"/>
                <a:sym typeface="Verdana"/>
              </a:rPr>
              <a:t>Self study</a:t>
            </a:r>
            <a:endParaRPr sz="1500" b="1" i="0" u="none" strike="noStrike" cap="none">
              <a:solidFill>
                <a:srgbClr val="DF000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8" name="Google Shape;208;p4"/>
          <p:cNvSpPr txBox="1"/>
          <p:nvPr/>
        </p:nvSpPr>
        <p:spPr>
          <a:xfrm>
            <a:off x="4527875" y="3622550"/>
            <a:ext cx="1273200" cy="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DF000F"/>
                </a:solidFill>
                <a:latin typeface="Verdana"/>
                <a:ea typeface="Verdana"/>
                <a:cs typeface="Verdana"/>
                <a:sym typeface="Verdana"/>
              </a:rPr>
              <a:t>Self study</a:t>
            </a:r>
            <a:endParaRPr sz="1500" b="1" i="0" u="none" strike="noStrike" cap="none">
              <a:solidFill>
                <a:srgbClr val="DF000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Google Shape;209;p4"/>
          <p:cNvSpPr txBox="1"/>
          <p:nvPr/>
        </p:nvSpPr>
        <p:spPr>
          <a:xfrm>
            <a:off x="4527875" y="5167750"/>
            <a:ext cx="12732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DF000F"/>
                </a:solidFill>
                <a:latin typeface="Verdana"/>
                <a:ea typeface="Verdana"/>
                <a:cs typeface="Verdana"/>
                <a:sym typeface="Verdana"/>
              </a:rPr>
              <a:t>Self study</a:t>
            </a:r>
            <a:endParaRPr sz="1500" b="1" i="0" u="none" strike="noStrike" cap="none">
              <a:solidFill>
                <a:srgbClr val="DF000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0" name="Google Shape;210;p4"/>
          <p:cNvSpPr txBox="1"/>
          <p:nvPr/>
        </p:nvSpPr>
        <p:spPr>
          <a:xfrm>
            <a:off x="7495275" y="1032825"/>
            <a:ext cx="4704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1" name="Google Shape;211;p4"/>
          <p:cNvSpPr/>
          <p:nvPr/>
        </p:nvSpPr>
        <p:spPr>
          <a:xfrm>
            <a:off x="1636800" y="1980500"/>
            <a:ext cx="8829900" cy="442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2" name="Google Shape;212;p4"/>
          <p:cNvSpPr/>
          <p:nvPr/>
        </p:nvSpPr>
        <p:spPr>
          <a:xfrm>
            <a:off x="1642737" y="4241349"/>
            <a:ext cx="8829900" cy="442200"/>
          </a:xfrm>
          <a:prstGeom prst="rect">
            <a:avLst/>
          </a:prstGeom>
          <a:noFill/>
          <a:ln w="19050" cap="flat" cmpd="sng">
            <a:solidFill>
              <a:srgbClr val="DF00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" name="Google Shape;213;p4"/>
          <p:cNvSpPr/>
          <p:nvPr/>
        </p:nvSpPr>
        <p:spPr>
          <a:xfrm>
            <a:off x="1636800" y="3247449"/>
            <a:ext cx="8829900" cy="180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4" name="Google Shape;214;p4"/>
          <p:cNvSpPr/>
          <p:nvPr/>
        </p:nvSpPr>
        <p:spPr>
          <a:xfrm>
            <a:off x="1647450" y="6115799"/>
            <a:ext cx="8829900" cy="296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"/>
          <p:cNvSpPr txBox="1">
            <a:spLocks noGrp="1"/>
          </p:cNvSpPr>
          <p:nvPr>
            <p:ph type="ftr" idx="11"/>
          </p:nvPr>
        </p:nvSpPr>
        <p:spPr>
          <a:xfrm>
            <a:off x="874713" y="6597372"/>
            <a:ext cx="962537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900"/>
              <a:t>Hands-on Biological Data Science with R </a:t>
            </a:r>
            <a:r>
              <a:rPr lang="en-US"/>
              <a:t> </a:t>
            </a:r>
            <a:endParaRPr/>
          </a:p>
        </p:txBody>
      </p:sp>
      <p:sp>
        <p:nvSpPr>
          <p:cNvPr id="220" name="Google Shape;220;p5"/>
          <p:cNvSpPr txBox="1">
            <a:spLocks noGrp="1"/>
          </p:cNvSpPr>
          <p:nvPr>
            <p:ph type="sldNum" idx="12"/>
          </p:nvPr>
        </p:nvSpPr>
        <p:spPr>
          <a:xfrm>
            <a:off x="10920536" y="6597372"/>
            <a:ext cx="972108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21" name="Google Shape;221;p5"/>
          <p:cNvSpPr txBox="1"/>
          <p:nvPr/>
        </p:nvSpPr>
        <p:spPr>
          <a:xfrm>
            <a:off x="874712" y="656692"/>
            <a:ext cx="5784355" cy="4420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6000" tIns="36000" rIns="180000" bIns="36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Exercises and final assessment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5"/>
          <p:cNvSpPr txBox="1">
            <a:spLocks noGrp="1"/>
          </p:cNvSpPr>
          <p:nvPr>
            <p:ph type="body" idx="1"/>
          </p:nvPr>
        </p:nvSpPr>
        <p:spPr>
          <a:xfrm>
            <a:off x="874712" y="1098727"/>
            <a:ext cx="2857200" cy="380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16000" tIns="36000" rIns="180000" bIns="36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/>
              <a:t>WiSe 2025/2026</a:t>
            </a:r>
            <a:endParaRPr sz="2000"/>
          </a:p>
        </p:txBody>
      </p:sp>
      <p:sp>
        <p:nvSpPr>
          <p:cNvPr id="223" name="Google Shape;223;p5"/>
          <p:cNvSpPr txBox="1"/>
          <p:nvPr/>
        </p:nvSpPr>
        <p:spPr>
          <a:xfrm>
            <a:off x="1018730" y="1625100"/>
            <a:ext cx="100458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 self-study materials and exercises will be uploaded </a:t>
            </a:r>
            <a:r>
              <a:rPr lang="en-US" sz="15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 moodle. </a:t>
            </a:r>
            <a:endParaRPr sz="15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Beware of deadlines</a:t>
            </a:r>
            <a:r>
              <a:rPr lang="en-US"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for submitting your exercises.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When you feel like stuck, </a:t>
            </a:r>
            <a:r>
              <a:rPr lang="en-US"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reach out to your classmates, use the Forum in Moodle or look for the answers in the Web/Stack Overflow (and ChatGPT, although be aware of it’s limitations)</a:t>
            </a:r>
            <a:endParaRPr sz="15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Final assessment: </a:t>
            </a:r>
            <a:r>
              <a:rPr lang="en-US"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Preparing a presentation of biological data science task.</a:t>
            </a:r>
            <a:endParaRPr sz="15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Optional for </a:t>
            </a:r>
            <a:r>
              <a:rPr lang="en-US" sz="15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bonus credit</a:t>
            </a:r>
            <a:r>
              <a:rPr lang="en-US" sz="15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n-US"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Prepare a short summary (max. 2 slides as part of your final presentation) about a modern method in human genetics (e.g. single cell-seq, ATAC-seq, PheWAS, QTLs). (will count as a extra exercise)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5" descr="Ein Bild, das Text, weiß, Schrift, Schwarzweiß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9100" y="4021825"/>
            <a:ext cx="6001700" cy="250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85425" y="135800"/>
            <a:ext cx="1536400" cy="5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44100" y="676625"/>
            <a:ext cx="1728666" cy="6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"/>
          <p:cNvSpPr txBox="1">
            <a:spLocks noGrp="1"/>
          </p:cNvSpPr>
          <p:nvPr>
            <p:ph type="subTitle" idx="1"/>
          </p:nvPr>
        </p:nvSpPr>
        <p:spPr>
          <a:xfrm>
            <a:off x="874713" y="3573016"/>
            <a:ext cx="10442575" cy="237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14400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u="sng"/>
              <a:t>Contacts:</a:t>
            </a:r>
            <a:r>
              <a:rPr lang="en-US"/>
              <a:t>					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b="1"/>
              <a:t>Ekin Yaman </a:t>
            </a:r>
            <a:r>
              <a:rPr lang="en-US"/>
              <a:t>								</a:t>
            </a:r>
            <a:r>
              <a:rPr lang="en-US" b="1"/>
              <a:t>Dr. med. Sarah Kim-Hellmuth 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b="0" i="0" u="none" strike="noStrike">
                <a:solidFill>
                  <a:srgbClr val="DF000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✉</a:t>
            </a:r>
            <a:r>
              <a:rPr lang="en-US"/>
              <a:t>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Ekin.Yaman@med.uni-muenchen.de</a:t>
            </a:r>
            <a:r>
              <a:rPr lang="en-US"/>
              <a:t>		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https://www.ccrc-hauner.de/kim-hellmuth-labor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b="1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b="1"/>
              <a:t>Dr. med. Paula Rothämel 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b="0" i="0" u="none" strike="noStrike">
                <a:solidFill>
                  <a:srgbClr val="DF000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✉</a:t>
            </a:r>
            <a:r>
              <a:rPr lang="en-US"/>
              <a:t>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Paula.Rothaemel@med.uni-muenchen.de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/>
          </a:p>
        </p:txBody>
      </p:sp>
      <p:sp>
        <p:nvSpPr>
          <p:cNvPr id="232" name="Google Shape;232;p6"/>
          <p:cNvSpPr txBox="1">
            <a:spLocks noGrp="1"/>
          </p:cNvSpPr>
          <p:nvPr>
            <p:ph type="body" idx="2"/>
          </p:nvPr>
        </p:nvSpPr>
        <p:spPr>
          <a:xfrm>
            <a:off x="874713" y="2842018"/>
            <a:ext cx="6465630" cy="5651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6000" tIns="36000" rIns="180000" bIns="36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Thanks for your attention!</a:t>
            </a:r>
            <a:endParaRPr/>
          </a:p>
        </p:txBody>
      </p:sp>
      <p:pic>
        <p:nvPicPr>
          <p:cNvPr id="233" name="Google Shape;233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85425" y="135800"/>
            <a:ext cx="1536400" cy="5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44100" y="676625"/>
            <a:ext cx="1728666" cy="6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MU">
  <a:themeElements>
    <a:clrScheme name="Benutzerdefiniert 222">
      <a:dk1>
        <a:srgbClr val="000000"/>
      </a:dk1>
      <a:lt1>
        <a:srgbClr val="FFFFFF"/>
      </a:lt1>
      <a:dk2>
        <a:srgbClr val="9D9D9D"/>
      </a:dk2>
      <a:lt2>
        <a:srgbClr val="D0D0D0"/>
      </a:lt2>
      <a:accent1>
        <a:srgbClr val="007E36"/>
      </a:accent1>
      <a:accent2>
        <a:srgbClr val="59AB7C"/>
      </a:accent2>
      <a:accent3>
        <a:srgbClr val="A6D2B9"/>
      </a:accent3>
      <a:accent4>
        <a:srgbClr val="A6CA56"/>
      </a:accent4>
      <a:accent5>
        <a:srgbClr val="C5DC91"/>
      </a:accent5>
      <a:accent6>
        <a:srgbClr val="E0ECC4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Benutzerdefiniert 222">
      <a:dk1>
        <a:srgbClr val="000000"/>
      </a:dk1>
      <a:lt1>
        <a:srgbClr val="FFFFFF"/>
      </a:lt1>
      <a:dk2>
        <a:srgbClr val="9D9D9D"/>
      </a:dk2>
      <a:lt2>
        <a:srgbClr val="D0D0D0"/>
      </a:lt2>
      <a:accent1>
        <a:srgbClr val="007E36"/>
      </a:accent1>
      <a:accent2>
        <a:srgbClr val="59AB7C"/>
      </a:accent2>
      <a:accent3>
        <a:srgbClr val="A6D2B9"/>
      </a:accent3>
      <a:accent4>
        <a:srgbClr val="A6CA56"/>
      </a:accent4>
      <a:accent5>
        <a:srgbClr val="C5DC91"/>
      </a:accent5>
      <a:accent6>
        <a:srgbClr val="E0ECC4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</Words>
  <Application>Microsoft Macintosh PowerPoint</Application>
  <PresentationFormat>Widescreen</PresentationFormat>
  <Paragraphs>58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Noto Sans Symbols</vt:lpstr>
      <vt:lpstr>Verdana</vt:lpstr>
      <vt:lpstr>LMU</vt:lpstr>
      <vt:lpstr>Hands-on Biological Data Science with 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Gerlinde.Graf@med.uni-muenchen.de</dc:creator>
  <cp:lastModifiedBy>Ekin Yaman</cp:lastModifiedBy>
  <cp:revision>1</cp:revision>
  <dcterms:created xsi:type="dcterms:W3CDTF">2020-02-12T10:35:02Z</dcterms:created>
  <dcterms:modified xsi:type="dcterms:W3CDTF">2025-07-22T14:12:50Z</dcterms:modified>
</cp:coreProperties>
</file>